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2" r:id="rId6"/>
    <p:sldId id="265" r:id="rId7"/>
    <p:sldId id="258" r:id="rId8"/>
    <p:sldId id="269" r:id="rId9"/>
    <p:sldId id="266" r:id="rId10"/>
    <p:sldId id="263" r:id="rId11"/>
    <p:sldId id="264" r:id="rId12"/>
    <p:sldId id="274" r:id="rId13"/>
    <p:sldId id="268" r:id="rId14"/>
    <p:sldId id="273" r:id="rId15"/>
    <p:sldId id="272" r:id="rId16"/>
    <p:sldId id="271" r:id="rId17"/>
    <p:sldId id="270" r:id="rId18"/>
    <p:sldId id="267" r:id="rId19"/>
    <p:sldId id="275" r:id="rId20"/>
    <p:sldId id="276" r:id="rId21"/>
    <p:sldId id="283" r:id="rId22"/>
    <p:sldId id="277" r:id="rId23"/>
    <p:sldId id="282" r:id="rId24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1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D0009-FEC2-43AB-BEA4-513BA2749A77}" type="datetimeFigureOut">
              <a:rPr lang="hu-HU" smtClean="0"/>
              <a:pPr/>
              <a:t>2018.06.11.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49A62-AF77-4330-A029-15C5BE3EFE67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Az érvelés felépítése</a:t>
            </a:r>
            <a:endParaRPr lang="hu-H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érvelés módszere lehet induktív: egyedi esetek, tények után vonjuk le a következtetést.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inductive-reasoning-proble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27784" y="1844824"/>
            <a:ext cx="5555307" cy="4761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Ennek ellentéte, ha az általánostól haladunk az egyes felé, a dedukció.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image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844824"/>
            <a:ext cx="7433112" cy="41764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6000" dirty="0" smtClean="0"/>
              <a:t>Az érvek fajtái</a:t>
            </a:r>
            <a:endParaRPr lang="hu-HU" sz="6000" dirty="0"/>
          </a:p>
        </p:txBody>
      </p:sp>
      <p:pic>
        <p:nvPicPr>
          <p:cNvPr id="4" name="Kép 3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700807"/>
            <a:ext cx="7488832" cy="498347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60640"/>
          </a:xfrm>
        </p:spPr>
        <p:txBody>
          <a:bodyPr/>
          <a:lstStyle/>
          <a:p>
            <a:pPr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 Meghatározásból levezetett</a:t>
            </a:r>
          </a:p>
          <a:p>
            <a:pPr algn="just"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Pontosan meghatározzuk a fogalmat egy felcserélhető fogalommal, vagy körülírással anélkül, hogy félreértést okoznak pl.: a </a:t>
            </a:r>
            <a:r>
              <a:rPr lang="hu-HU" dirty="0" err="1" smtClean="0">
                <a:latin typeface="Times New Roman" pitchFamily="18" charset="0"/>
                <a:cs typeface="Times New Roman" pitchFamily="18" charset="0"/>
              </a:rPr>
              <a:t>paralelopipedon</a:t>
            </a: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letölté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71800" y="3068960"/>
            <a:ext cx="6120680" cy="3311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Ok-okozati összefüggésekből származó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következményeket kiváltó okok taglalása, az okok részletes feltárása szükséges. 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Goldman1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140968"/>
            <a:ext cx="9144000" cy="23662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Körülményekből levezetett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cselekedeteket szeretnénk megmagyarázni a körülményekkel. Pl. „Nem volt más választásom.”</a:t>
            </a:r>
          </a:p>
        </p:txBody>
      </p:sp>
      <p:pic>
        <p:nvPicPr>
          <p:cNvPr id="4" name="Kép 3" descr="egyiranyu_utca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2276872"/>
            <a:ext cx="4384501" cy="43845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Összehasonlításon alapuló érv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Hatásos, ha képszerű összehasonlítást vagy megjelenítést alkalmazunk. Alapja lehet egy metafora/hasonlat.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55368" y="2831215"/>
            <a:ext cx="5688632" cy="402678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04656"/>
          </a:xfrm>
        </p:spPr>
        <p:txBody>
          <a:bodyPr/>
          <a:lstStyle/>
          <a:p>
            <a:pPr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Ellentéten alapuló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 tétel ellentétét kell bizonyítani. 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pl.: Tétel: „Egészségesnek lenni jó”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       Biz.: „Betegnek lenni rossz.”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no_beteg_lazmer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87824" y="2780928"/>
            <a:ext cx="5810250" cy="3810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Általános- egyes elvén alapuló érv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általánosra hivatkozó érv, ha mindenkire igaz, akkor az egyénre is. Pl.: Nincsen rózsa tövis nélkül.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76183_757584714_bi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240766"/>
            <a:ext cx="6084168" cy="46172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832648"/>
          </a:xfrm>
        </p:spPr>
        <p:txBody>
          <a:bodyPr/>
          <a:lstStyle/>
          <a:p>
            <a:pPr>
              <a:buNone/>
            </a:pPr>
            <a:r>
              <a:rPr lang="hu-HU" b="1" dirty="0" smtClean="0">
                <a:latin typeface="Times New Roman" pitchFamily="18" charset="0"/>
                <a:cs typeface="Times New Roman" pitchFamily="18" charset="0"/>
              </a:rPr>
              <a:t>Valószínűségen alapuló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Alapja egy olyan megfigyelés, tapasztalat, megállapítás, amit a többség igaznak vél és elfogad. Pl.: </a:t>
            </a:r>
            <a:r>
              <a:rPr lang="hu-HU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Biztosan nem fog késni a busz Csorna és Győr között!  </a:t>
            </a:r>
            <a:endParaRPr lang="hu-HU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dud-65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79912" y="2924944"/>
            <a:ext cx="4979928" cy="37361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Bevezetés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 bevezetés fontos része az érvelésnek. Itt kell elnyernünk az olvasó (vagy hallgató) jóindulatát (</a:t>
            </a:r>
            <a:r>
              <a:rPr lang="hu-HU" dirty="0" err="1" smtClean="0"/>
              <a:t>captatio</a:t>
            </a:r>
            <a:r>
              <a:rPr lang="hu-HU" dirty="0" smtClean="0"/>
              <a:t> </a:t>
            </a:r>
            <a:r>
              <a:rPr lang="hu-HU" dirty="0" err="1" smtClean="0"/>
              <a:t>benevolentia</a:t>
            </a:r>
            <a:r>
              <a:rPr lang="hu-HU" dirty="0" smtClean="0"/>
              <a:t>).</a:t>
            </a:r>
          </a:p>
        </p:txBody>
      </p:sp>
      <p:pic>
        <p:nvPicPr>
          <p:cNvPr id="4" name="Kép 3" descr="ministries_pictur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3212976"/>
            <a:ext cx="7056784" cy="3429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u="sng" dirty="0" smtClean="0">
                <a:latin typeface="Times New Roman" pitchFamily="18" charset="0"/>
                <a:cs typeface="Times New Roman" pitchFamily="18" charset="0"/>
              </a:rPr>
              <a:t>Bizonyítékokból származtatott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Bizonyítékként elfogadtató: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- tény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- statisztikai adat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- kutatási eredmény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- tekintélyre való hivatkozás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CFpS83dH8Q2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84168" y="1124744"/>
            <a:ext cx="2745444" cy="2348880"/>
          </a:xfrm>
          <a:prstGeom prst="rect">
            <a:avLst/>
          </a:prstGeom>
        </p:spPr>
      </p:pic>
      <p:pic>
        <p:nvPicPr>
          <p:cNvPr id="5" name="Kép 4" descr="szamlazo-statisztika-eladasi-adat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74320" y="3645024"/>
            <a:ext cx="3669680" cy="2305815"/>
          </a:xfrm>
          <a:prstGeom prst="rect">
            <a:avLst/>
          </a:prstGeom>
        </p:spPr>
      </p:pic>
      <p:pic>
        <p:nvPicPr>
          <p:cNvPr id="6" name="Kép 5" descr="kutatok_kep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555776" y="4293096"/>
            <a:ext cx="3563998" cy="2337048"/>
          </a:xfrm>
          <a:prstGeom prst="rect">
            <a:avLst/>
          </a:prstGeom>
        </p:spPr>
      </p:pic>
      <p:pic>
        <p:nvPicPr>
          <p:cNvPr id="7" name="Kép 6" descr="Chomsky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21088"/>
            <a:ext cx="1757553" cy="23488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Lezárás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1600200"/>
            <a:ext cx="8568952" cy="4525963"/>
          </a:xfrm>
        </p:spPr>
        <p:txBody>
          <a:bodyPr/>
          <a:lstStyle/>
          <a:p>
            <a:pPr>
              <a:buNone/>
            </a:pPr>
            <a:r>
              <a:rPr lang="hu-HU" dirty="0" smtClean="0"/>
              <a:t>A lezárás legáltalánosabb formája az, amikor összefoglaljuk dolgozatunk tartalmát, főbb megállapításainkat  </a:t>
            </a:r>
            <a:r>
              <a:rPr lang="hu-HU" dirty="0" smtClean="0"/>
              <a:t>elismételjük.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5832648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Ha van érzelmi viszonyunk a témával kapcsolatban, akkor azt is kifejthetjük a lezárásban: „Végül engedjenek meg egy személyes példát…”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048672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érvelés végén, ha a téma megengedi, akkor előre is tekinthetünk a jövőbe: meg fog oldódni a kérdés, vagy fokozódik a probléma?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832648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Fontos célja a figyelemfelkeltés! Fel kell keltenünk a közönség érdeklődését. Hangsúlyozhatjuk a téma fontosságát, aktualitását, megközelítésünk újszerűségét.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globalizac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492896"/>
            <a:ext cx="4120850" cy="398074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Megszólíthatjuk a közönségünket kérdésekkel, felszólításokkal. Az ügy részesévé tehetjük őket!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39752" y="1916831"/>
            <a:ext cx="5976664" cy="43798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Előzetesen tájékoztathatjuk a közönséget álláspontunkról, érveinkről.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letölté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844824"/>
            <a:ext cx="6768752" cy="4748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Kidolgozás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u-HU" dirty="0" smtClean="0"/>
              <a:t>Az érvelő fogalmazás fő része, itt történik meg a valódi érvelés.</a:t>
            </a:r>
            <a:endParaRPr lang="hu-HU" dirty="0"/>
          </a:p>
        </p:txBody>
      </p:sp>
      <p:pic>
        <p:nvPicPr>
          <p:cNvPr id="4" name="Kép 3" descr="letöltés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612" y="2476499"/>
            <a:ext cx="5155828" cy="410822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44616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érv alátámasztott, bizonyított vagy cáfolt állítást jelent. Az érvelés célja, hogy elfogadtassuk a véleményünket, meggyőzzük a másikat.</a:t>
            </a: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62312" y="2557462"/>
            <a:ext cx="5342136" cy="35549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7544" y="188640"/>
            <a:ext cx="8229600" cy="5976664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Az érv lehet kéttagú vagy háromtagú:</a:t>
            </a:r>
          </a:p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a, kéttagú érv: érvtétel+bizonyíték (ekkor az összekötő elem nyilvánvaló, mindenki ismeri, tehát felesleges megfogalmazni)</a:t>
            </a:r>
          </a:p>
          <a:p>
            <a:pPr>
              <a:buNone/>
            </a:pPr>
            <a:r>
              <a:rPr lang="hu-H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Egyetek sok gyümölcsöt, mert az egészséges!</a:t>
            </a: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hu-H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35696" y="3140968"/>
            <a:ext cx="6183314" cy="35066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88632"/>
          </a:xfrm>
        </p:spPr>
        <p:txBody>
          <a:bodyPr/>
          <a:lstStyle/>
          <a:p>
            <a:pPr>
              <a:buNone/>
            </a:pPr>
            <a:r>
              <a:rPr lang="hu-HU" dirty="0" smtClean="0">
                <a:latin typeface="Times New Roman" pitchFamily="18" charset="0"/>
                <a:cs typeface="Times New Roman" pitchFamily="18" charset="0"/>
              </a:rPr>
              <a:t>b, háromtagú érv: tétel+bizonyíték+összekötő elem</a:t>
            </a:r>
          </a:p>
          <a:p>
            <a:pPr>
              <a:buNone/>
            </a:pPr>
            <a:r>
              <a:rPr lang="hu-H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Egyetek sok gyümölcsöt, mert az egészséges, hiszen sok vitamint tartalmaz, ami fontos a szervezetnek.</a:t>
            </a:r>
          </a:p>
          <a:p>
            <a:pPr>
              <a:buNone/>
            </a:pPr>
            <a:endParaRPr lang="hu-H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hu-HU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endParaRPr lang="hu-H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Kép 3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3573016"/>
            <a:ext cx="5040560" cy="2858573"/>
          </a:xfrm>
          <a:prstGeom prst="rect">
            <a:avLst/>
          </a:prstGeom>
        </p:spPr>
      </p:pic>
      <p:pic>
        <p:nvPicPr>
          <p:cNvPr id="7" name="Kép 6" descr="letöltés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438128"/>
            <a:ext cx="3419872" cy="34198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434</Words>
  <Application>Microsoft Office PowerPoint</Application>
  <PresentationFormat>Diavetítés a képernyőre (4:3 oldalarány)</PresentationFormat>
  <Paragraphs>46</Paragraphs>
  <Slides>23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23</vt:i4>
      </vt:variant>
    </vt:vector>
  </HeadingPairs>
  <TitlesOfParts>
    <vt:vector size="27" baseType="lpstr">
      <vt:lpstr>Arial</vt:lpstr>
      <vt:lpstr>Calibri</vt:lpstr>
      <vt:lpstr>Times New Roman</vt:lpstr>
      <vt:lpstr>Office-téma</vt:lpstr>
      <vt:lpstr>Az érvelés felépítése</vt:lpstr>
      <vt:lpstr>Bevezetés</vt:lpstr>
      <vt:lpstr>PowerPoint-bemutató</vt:lpstr>
      <vt:lpstr>PowerPoint-bemutató</vt:lpstr>
      <vt:lpstr>PowerPoint-bemutató</vt:lpstr>
      <vt:lpstr>Kidolgozás</vt:lpstr>
      <vt:lpstr>PowerPoint-bemutató</vt:lpstr>
      <vt:lpstr>PowerPoint-bemutató</vt:lpstr>
      <vt:lpstr>PowerPoint-bemutató</vt:lpstr>
      <vt:lpstr>PowerPoint-bemutató</vt:lpstr>
      <vt:lpstr>PowerPoint-bemutató</vt:lpstr>
      <vt:lpstr>Az érvek fajtái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Lezárás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érvelés felépítése</dc:title>
  <dc:creator>Péter</dc:creator>
  <cp:lastModifiedBy>websuliiii@gmail.com</cp:lastModifiedBy>
  <cp:revision>22</cp:revision>
  <dcterms:created xsi:type="dcterms:W3CDTF">2015-04-28T08:07:27Z</dcterms:created>
  <dcterms:modified xsi:type="dcterms:W3CDTF">2018-06-11T04:29:48Z</dcterms:modified>
</cp:coreProperties>
</file>